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E41"/>
    <a:srgbClr val="9A167E"/>
    <a:srgbClr val="826300"/>
    <a:srgbClr val="A9B7D5"/>
    <a:srgbClr val="204582"/>
    <a:srgbClr val="1364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137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079049E-0F6C-4E6A-826A-0C55F3A19AD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DCFCBE3-0071-4090-831F-119928EFA86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21D51-F75F-4F1D-AEBA-B8786416D6D5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B7D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A92EA-2629-4F54-89BB-D4CFC047965B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CC77-01D7-4829-B3FD-16594C34B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 </a:t>
            </a:r>
            <a:r>
              <a:rPr lang="el-GR" dirty="0" smtClean="0"/>
              <a:t>Αντώνιος </a:t>
            </a:r>
            <a:r>
              <a:rPr lang="el-GR" dirty="0" err="1" smtClean="0"/>
              <a:t>Ζαμπούνης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51" name="Picture 17" descr="C:\Users\user\Desktop\naousa\logo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9675"/>
            <a:ext cx="18764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8" descr="C:\Users\user\Desktop\naousa\logo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150" y="5019675"/>
            <a:ext cx="2228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19 - Ορθογώνιο"/>
          <p:cNvSpPr>
            <a:spLocks noChangeArrowheads="1"/>
          </p:cNvSpPr>
          <p:nvPr/>
        </p:nvSpPr>
        <p:spPr bwMode="auto">
          <a:xfrm>
            <a:off x="214313" y="1643063"/>
            <a:ext cx="8929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/>
              <a:t>Δόκιμος Ερευνητής ΕΛ.Γ.Ο. ΔΗΜΗΤΡΑ. Ινστιτούτο Γενετικής Βελτίωσης και </a:t>
            </a:r>
            <a:r>
              <a:rPr lang="el-GR" b="1" i="1" dirty="0" err="1"/>
              <a:t>Φυτογενετικών</a:t>
            </a:r>
            <a:r>
              <a:rPr lang="el-GR" b="1" i="1" dirty="0"/>
              <a:t> Πόρων – Τμήμα Φυλλοβόλων Οπωροφόρων Δένδρων Νάουσας</a:t>
            </a:r>
          </a:p>
          <a:p>
            <a:endParaRPr lang="el-GR" dirty="0"/>
          </a:p>
          <a:p>
            <a:endParaRPr lang="el-GR" dirty="0"/>
          </a:p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Κλιματική αλλαγή </a:t>
            </a:r>
            <a:r>
              <a:rPr lang="el-GR" sz="2400" b="1" dirty="0">
                <a:solidFill>
                  <a:srgbClr val="FF0000"/>
                </a:solidFill>
              </a:rPr>
              <a:t>και </a:t>
            </a:r>
            <a:r>
              <a:rPr lang="el-GR" sz="2400" b="1" dirty="0" smtClean="0">
                <a:solidFill>
                  <a:srgbClr val="FF0000"/>
                </a:solidFill>
              </a:rPr>
              <a:t>ασθένειες </a:t>
            </a:r>
            <a:r>
              <a:rPr lang="el-GR" sz="2400" b="1" dirty="0" err="1">
                <a:solidFill>
                  <a:srgbClr val="FF0000"/>
                </a:solidFill>
              </a:rPr>
              <a:t>οπωροφώρων</a:t>
            </a:r>
            <a:r>
              <a:rPr lang="el-GR" sz="2400" b="1" dirty="0">
                <a:solidFill>
                  <a:srgbClr val="FF0000"/>
                </a:solidFill>
              </a:rPr>
              <a:t> δέντρων</a:t>
            </a:r>
          </a:p>
        </p:txBody>
      </p:sp>
      <p:sp>
        <p:nvSpPr>
          <p:cNvPr id="2054" name="5 - TextBox"/>
          <p:cNvSpPr txBox="1">
            <a:spLocks noChangeArrowheads="1"/>
          </p:cNvSpPr>
          <p:nvPr/>
        </p:nvSpPr>
        <p:spPr bwMode="auto">
          <a:xfrm>
            <a:off x="2000250" y="4214813"/>
            <a:ext cx="4906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i="1"/>
              <a:t>ΚΛΙΜΑΤΙΚΗ ΑΛΛΑΓΗ – ΡΟΛΟΣ ΝΕΑΣ ΚΑΠ</a:t>
            </a:r>
            <a:endParaRPr lang="el-GR" i="1"/>
          </a:p>
          <a:p>
            <a:pPr algn="ctr"/>
            <a:r>
              <a:rPr lang="el-GR" b="1" i="1"/>
              <a:t>15 Μαΐου 2019</a:t>
            </a:r>
          </a:p>
          <a:p>
            <a:pPr algn="ctr"/>
            <a:r>
              <a:rPr lang="el-GR" b="1" i="1"/>
              <a:t>Νάουσα</a:t>
            </a:r>
            <a:endParaRPr lang="el-GR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- TextBox"/>
          <p:cNvSpPr txBox="1">
            <a:spLocks noChangeArrowheads="1"/>
          </p:cNvSpPr>
          <p:nvPr/>
        </p:nvSpPr>
        <p:spPr bwMode="auto">
          <a:xfrm>
            <a:off x="1857375" y="3214688"/>
            <a:ext cx="6467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>
                <a:solidFill>
                  <a:srgbClr val="FF0000"/>
                </a:solidFill>
              </a:rPr>
              <a:t>ΑΡΚΕΤΑ ΠΑΘΟΓΟΝΑ ΕΙΝΑΙ ΠΙΟ ΕΥΚΟΛΑ ΚΑΙ ΓΡΗΓΟΡΑ</a:t>
            </a:r>
          </a:p>
          <a:p>
            <a:pPr algn="ctr"/>
            <a:r>
              <a:rPr lang="el-GR" b="1">
                <a:solidFill>
                  <a:srgbClr val="FF0000"/>
                </a:solidFill>
              </a:rPr>
              <a:t>ΠΡΟΣΑΡΜΟΣΜΕΝΑ ΣΤΗΝ ΚΛΙΜΑΤΙΚΗ ΑΛΛΑΓΗ </a:t>
            </a:r>
          </a:p>
        </p:txBody>
      </p:sp>
      <p:sp>
        <p:nvSpPr>
          <p:cNvPr id="4099" name="4 - TextBox"/>
          <p:cNvSpPr txBox="1">
            <a:spLocks noChangeArrowheads="1"/>
          </p:cNvSpPr>
          <p:nvPr/>
        </p:nvSpPr>
        <p:spPr bwMode="auto">
          <a:xfrm>
            <a:off x="2000232" y="2000240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ΕΙΔΙΚΟΤΕΡΟ ΠΡΟΒΛΗΜΑ ΣΤΑ ΟΠΟΡΟΦΩΡΑ ΔΕΝΤΡΑ ΚΑΙ ΚΥΡΙΩΣ ΣΤΗ ΜΕΣΟΓΕΙΟ</a:t>
            </a:r>
          </a:p>
        </p:txBody>
      </p:sp>
      <p:pic>
        <p:nvPicPr>
          <p:cNvPr id="4100" name="Picture 2" descr="EFFECT-OF-CLIMATE-CHANGE-ON-PLANT-DISEASES-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4229100"/>
            <a:ext cx="86756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2071670" y="0"/>
            <a:ext cx="7072330" cy="16573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l-GR" sz="3600" b="1" dirty="0" smtClean="0">
                <a:solidFill>
                  <a:srgbClr val="FF0000"/>
                </a:solidFill>
              </a:rPr>
              <a:t>ΠΡΟΒΛΕΨΕΙΣ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740E41"/>
                </a:solidFill>
              </a:rPr>
              <a:t>ΜΑΛΛΟΝ ΑΝΗΣΥΧΗΤΙΚΕΣ!!</a:t>
            </a:r>
            <a:br>
              <a:rPr lang="el-GR" sz="3200" dirty="0" smtClean="0">
                <a:solidFill>
                  <a:srgbClr val="740E41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>ΕΠΙΠΤΩΣΕΙΣ ΚΛΙΜΑΤΙΚΗΣ ΑΛΛΑΓΗΣ ΣΤΑ ΠΑΘΟΣΥΣΤΗΜΑΤΑ</a:t>
            </a:r>
            <a:r>
              <a:rPr lang="el-GR" sz="3600" b="1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51"/>
            <a:ext cx="9144000" cy="485777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900" dirty="0" smtClean="0"/>
              <a:t>- Μεταβολές της φυσιολογικής ανάπτυξης των φυτών-ξενιστών και αλλαγές σε συγκεκριμένα </a:t>
            </a:r>
            <a:r>
              <a:rPr lang="el-GR" sz="1900" dirty="0" smtClean="0"/>
              <a:t>καλλιεργητικά στάδια </a:t>
            </a:r>
            <a:r>
              <a:rPr lang="el-GR" sz="1900" dirty="0" smtClean="0"/>
              <a:t>της </a:t>
            </a:r>
            <a:r>
              <a:rPr lang="el-GR" sz="1900" dirty="0" smtClean="0"/>
              <a:t>επίκτητης αντοχής </a:t>
            </a:r>
            <a:r>
              <a:rPr lang="el-GR" sz="1900" dirty="0" smtClean="0"/>
              <a:t>τους σε παθογόνα.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1900" dirty="0" smtClean="0"/>
              <a:t>	 νέες ποικιλίες / γενότυποι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9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9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900" dirty="0" smtClean="0"/>
              <a:t>- Επιπτώσεις στην επιδημιολογία, τον κύκλο ζωής, την ανάπτυξη και την παθογένεια των παθογόνων.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1900" dirty="0" smtClean="0"/>
              <a:t>  νέα είδη και φυλές </a:t>
            </a:r>
            <a:r>
              <a:rPr lang="el-GR" sz="1900" dirty="0" smtClean="0"/>
              <a:t>παθογόνων, </a:t>
            </a:r>
            <a:r>
              <a:rPr lang="el-GR" sz="1900" dirty="0" smtClean="0"/>
              <a:t>γενετική εξελικτική αναδιάταξη </a:t>
            </a:r>
            <a:r>
              <a:rPr lang="el-GR" sz="1900" dirty="0" smtClean="0"/>
              <a:t>παθογόνων</a:t>
            </a:r>
            <a:r>
              <a:rPr lang="en-US" sz="1900" dirty="0" smtClean="0"/>
              <a:t>.</a:t>
            </a:r>
            <a:endParaRPr lang="el-GR" sz="19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9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9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900" dirty="0" smtClean="0"/>
              <a:t>- Μεταβολή των αλληλεπιδράσεων φυτών - παθογόνων σε φυσιολογικό, βιοχημικό και μοριακό επίπεδο.</a:t>
            </a: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endParaRPr lang="el-GR" sz="1900" dirty="0" smtClean="0"/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endParaRPr lang="el-GR" sz="19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900" dirty="0" smtClean="0"/>
              <a:t>- Τροποποίηση των εφαρμογών των συστημάτων φυτοπροστασίας.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l-GR" sz="1900" dirty="0" smtClean="0"/>
              <a:t>μεταβολή χρόνου επέμβασης στον αγρό, συχνή εμφάνιση αντίξοων καιρικών </a:t>
            </a:r>
            <a:r>
              <a:rPr lang="el-GR" sz="1900" dirty="0" smtClean="0"/>
              <a:t>συνθηκών</a:t>
            </a:r>
            <a:r>
              <a:rPr lang="en-US" sz="1900" dirty="0" smtClean="0"/>
              <a:t>.</a:t>
            </a:r>
            <a:r>
              <a:rPr lang="el-GR" sz="1900" dirty="0" smtClean="0"/>
              <a:t> </a:t>
            </a:r>
            <a:endParaRPr lang="el-G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28625" y="28575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200" b="1">
                <a:solidFill>
                  <a:srgbClr val="FF0000"/>
                </a:solidFill>
              </a:rPr>
              <a:t>ΤΟ ΠΑΡΑΔΕΙΓΜΑ ΤΩΝ ΠΑΘΟΓΟΝΩΝ ΤΟΥ ΓΕΝΟΥΣ ΦΥΤΟΦΘΟΡΑ</a:t>
            </a:r>
          </a:p>
        </p:txBody>
      </p:sp>
      <p:sp>
        <p:nvSpPr>
          <p:cNvPr id="6147" name="5 - Ορθογώνιο"/>
          <p:cNvSpPr>
            <a:spLocks noChangeArrowheads="1"/>
          </p:cNvSpPr>
          <p:nvPr/>
        </p:nvSpPr>
        <p:spPr bwMode="auto">
          <a:xfrm>
            <a:off x="285750" y="3286125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i="1"/>
              <a:t>Ωομύκητες του γένους </a:t>
            </a:r>
            <a:r>
              <a:rPr lang="en-US" i="1"/>
              <a:t>Phytophthora</a:t>
            </a:r>
            <a:r>
              <a:rPr lang="el-GR" i="1"/>
              <a:t> επιβιώνουν στο έδαφος και στα φυτικά υπολείμματα με την μορφή:</a:t>
            </a:r>
          </a:p>
          <a:p>
            <a:pPr algn="just"/>
            <a:r>
              <a:rPr lang="el-GR" i="1"/>
              <a:t>Μυκηλίων και σποριαγγείων για χρονικό διάστημα 1 έτους</a:t>
            </a:r>
          </a:p>
          <a:p>
            <a:pPr algn="just"/>
            <a:r>
              <a:rPr lang="el-GR" i="1"/>
              <a:t>Χλαμυδοσπόρια και ωοσπόρια επιβιώνουν για πολλά χρόνια</a:t>
            </a:r>
          </a:p>
        </p:txBody>
      </p:sp>
      <p:sp>
        <p:nvSpPr>
          <p:cNvPr id="6148" name="5 - TextBox"/>
          <p:cNvSpPr txBox="1">
            <a:spLocks noChangeArrowheads="1"/>
          </p:cNvSpPr>
          <p:nvPr/>
        </p:nvSpPr>
        <p:spPr bwMode="auto">
          <a:xfrm>
            <a:off x="357188" y="1928813"/>
            <a:ext cx="8501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>
                <a:solidFill>
                  <a:srgbClr val="00B050"/>
                </a:solidFill>
              </a:rPr>
              <a:t>- Νέα είδη εξαιτίας γενετικού υβριδισμού αλλά και κλιματικής </a:t>
            </a:r>
            <a:r>
              <a:rPr lang="el-GR" sz="2000" dirty="0" smtClean="0">
                <a:solidFill>
                  <a:srgbClr val="00B050"/>
                </a:solidFill>
              </a:rPr>
              <a:t>αλλαγ</a:t>
            </a:r>
            <a:r>
              <a:rPr lang="el-GR" sz="2000" dirty="0" smtClean="0">
                <a:solidFill>
                  <a:srgbClr val="00B050"/>
                </a:solidFill>
              </a:rPr>
              <a:t>ή</a:t>
            </a:r>
            <a:r>
              <a:rPr lang="el-GR" sz="2000" dirty="0" smtClean="0">
                <a:solidFill>
                  <a:srgbClr val="00B050"/>
                </a:solidFill>
              </a:rPr>
              <a:t>ς </a:t>
            </a:r>
            <a:r>
              <a:rPr lang="el-GR" sz="2000" dirty="0">
                <a:solidFill>
                  <a:srgbClr val="00B050"/>
                </a:solidFill>
              </a:rPr>
              <a:t>αναπτύσσονται σήμερα ταχύτατα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8739" y="4811734"/>
            <a:ext cx="7157324" cy="168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>
                <a:solidFill>
                  <a:srgbClr val="FF0000"/>
                </a:solidFill>
              </a:rPr>
              <a:t>ΚΡΙΣΙΜΟΙ ΚΛΙΜΑΤΙΚΟΙ ΠΑΡΑΓΟΝΤΕΣ  ΠΟΥ ΜΕΤΑΒΑΛΛΟΝΤΑΙ  ΚΑΙ ΕΠΗΡΕΑΖΟΥΝ ΤΙΣ ΑΣΘΕΝΕΙΕΣ ΤΩΝ ΦΥΤΩΝ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000108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en-US" dirty="0" smtClean="0">
                <a:solidFill>
                  <a:srgbClr val="9A167E"/>
                </a:solidFill>
              </a:rPr>
              <a:t> </a:t>
            </a:r>
            <a:r>
              <a:rPr lang="el-GR" dirty="0" smtClean="0">
                <a:solidFill>
                  <a:srgbClr val="9A167E"/>
                </a:solidFill>
              </a:rPr>
              <a:t>Αύξηση μέσης θερμοκρασίας </a:t>
            </a:r>
            <a:endParaRPr lang="en-US" dirty="0" smtClean="0">
              <a:solidFill>
                <a:srgbClr val="9A167E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   </a:t>
            </a:r>
            <a:r>
              <a:rPr lang="el-GR" dirty="0" smtClean="0"/>
              <a:t>Αύξηση ευαισθησίας φυτικών ποικιλιών, εμφάνιση δευτερογενών μολυσμάτων, επιμήκυνση της περιόδου προσβολών</a:t>
            </a:r>
            <a:r>
              <a:rPr lang="en-US" dirty="0" smtClean="0"/>
              <a:t>.</a:t>
            </a:r>
          </a:p>
          <a:p>
            <a:endParaRPr lang="el-GR" dirty="0" smtClean="0"/>
          </a:p>
          <a:p>
            <a:pPr>
              <a:buFontTx/>
              <a:buChar char="-"/>
            </a:pPr>
            <a:r>
              <a:rPr lang="el-GR" dirty="0" smtClean="0">
                <a:solidFill>
                  <a:srgbClr val="9A167E"/>
                </a:solidFill>
              </a:rPr>
              <a:t> Βροχοπτώσεις &amp; αυξημένη σχετική υγρασία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     Συνήθως αύξηση των προσβολών &amp; </a:t>
            </a:r>
            <a:r>
              <a:rPr lang="el-GR" dirty="0" smtClean="0"/>
              <a:t>προβλήματα επιτυχούς </a:t>
            </a:r>
            <a:r>
              <a:rPr lang="el-GR" dirty="0" smtClean="0"/>
              <a:t>εφαρμογής </a:t>
            </a:r>
            <a:r>
              <a:rPr lang="el-GR" dirty="0" err="1" smtClean="0"/>
              <a:t>Φυτοπροστατευτικών</a:t>
            </a:r>
            <a:r>
              <a:rPr lang="el-GR" dirty="0" smtClean="0"/>
              <a:t> Προϊόντων  (ΦΠ)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9A167E"/>
                </a:solidFill>
              </a:rPr>
              <a:t> </a:t>
            </a:r>
            <a:r>
              <a:rPr lang="el-GR" dirty="0" smtClean="0">
                <a:solidFill>
                  <a:srgbClr val="9A167E"/>
                </a:solidFill>
              </a:rPr>
              <a:t>Διοξείδιο του άνθρακα (</a:t>
            </a:r>
            <a:r>
              <a:rPr lang="en-US" dirty="0" smtClean="0">
                <a:solidFill>
                  <a:srgbClr val="9A167E"/>
                </a:solidFill>
              </a:rPr>
              <a:t>CO</a:t>
            </a:r>
            <a:r>
              <a:rPr lang="el-GR" dirty="0" smtClean="0">
                <a:solidFill>
                  <a:srgbClr val="9A167E"/>
                </a:solidFill>
              </a:rPr>
              <a:t>2)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    Τροποποίηση </a:t>
            </a:r>
            <a:r>
              <a:rPr lang="el-GR" dirty="0" smtClean="0"/>
              <a:t>αντοχής</a:t>
            </a:r>
            <a:r>
              <a:rPr lang="el-GR" dirty="0" smtClean="0"/>
              <a:t> </a:t>
            </a:r>
            <a:r>
              <a:rPr lang="el-GR" dirty="0" smtClean="0"/>
              <a:t>φυτών-ξενιστών</a:t>
            </a:r>
            <a:r>
              <a:rPr lang="en-US" dirty="0" smtClean="0"/>
              <a:t>.</a:t>
            </a:r>
            <a:r>
              <a:rPr lang="el-GR" dirty="0" smtClean="0"/>
              <a:t>	</a:t>
            </a:r>
          </a:p>
          <a:p>
            <a:r>
              <a:rPr lang="el-GR" dirty="0" smtClean="0"/>
              <a:t>	 </a:t>
            </a:r>
          </a:p>
          <a:p>
            <a:pPr>
              <a:buFontTx/>
              <a:buChar char="-"/>
            </a:pPr>
            <a:r>
              <a:rPr lang="el-GR" dirty="0" smtClean="0">
                <a:solidFill>
                  <a:srgbClr val="9A167E"/>
                </a:solidFill>
              </a:rPr>
              <a:t> Όζον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    </a:t>
            </a:r>
            <a:r>
              <a:rPr lang="en-US" dirty="0" smtClean="0"/>
              <a:t> </a:t>
            </a:r>
            <a:r>
              <a:rPr lang="el-GR" dirty="0" smtClean="0"/>
              <a:t>Συχνή εμφάνιση τοξικότητας.</a:t>
            </a:r>
            <a:endParaRPr lang="en-US" dirty="0" smtClean="0"/>
          </a:p>
          <a:p>
            <a:endParaRPr lang="el-GR" dirty="0" smtClean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9A167E"/>
                </a:solidFill>
              </a:rPr>
              <a:t> </a:t>
            </a:r>
            <a:r>
              <a:rPr lang="el-GR" dirty="0" smtClean="0">
                <a:solidFill>
                  <a:srgbClr val="9A167E"/>
                </a:solidFill>
              </a:rPr>
              <a:t>Μεταβολές στον άνεμο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 </a:t>
            </a:r>
            <a:r>
              <a:rPr lang="el-GR" dirty="0" smtClean="0"/>
              <a:t>Ταχύτερη διασπορά παθογόνων. </a:t>
            </a:r>
            <a:endParaRPr lang="en-US" dirty="0" smtClean="0"/>
          </a:p>
          <a:p>
            <a:endParaRPr lang="el-GR" dirty="0" smtClean="0"/>
          </a:p>
          <a:p>
            <a:pPr>
              <a:buFontTx/>
              <a:buChar char="-"/>
            </a:pPr>
            <a:r>
              <a:rPr lang="el-GR" dirty="0" smtClean="0">
                <a:solidFill>
                  <a:srgbClr val="9A167E"/>
                </a:solidFill>
              </a:rPr>
              <a:t> Υπεριώδης ακτινοβολία 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 </a:t>
            </a:r>
            <a:r>
              <a:rPr lang="en-US" dirty="0" smtClean="0"/>
              <a:t>      </a:t>
            </a:r>
            <a:r>
              <a:rPr lang="el-GR" dirty="0" smtClean="0"/>
              <a:t>Μεταβολή της </a:t>
            </a:r>
            <a:r>
              <a:rPr lang="el-GR" dirty="0" err="1" smtClean="0"/>
              <a:t>σποριογέννησης</a:t>
            </a:r>
            <a:r>
              <a:rPr lang="el-GR" dirty="0" smtClean="0"/>
              <a:t> </a:t>
            </a:r>
            <a:r>
              <a:rPr lang="el-GR" dirty="0" smtClean="0"/>
              <a:t>και εμφάνιση μεταλλάξεων σε αρκετά μυκητολογικά παθογόνα αίτια.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endParaRPr lang="el-GR" sz="1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l-GR" sz="2800" b="1" dirty="0" smtClean="0">
                <a:solidFill>
                  <a:srgbClr val="FF0000"/>
                </a:solidFill>
              </a:rPr>
              <a:t>ΦΥΤΟΠΡΟΣΤΑΣΙΑ ΚΑΙ ΚΛΙΜΑΤΙΚΗ ΑΛΛΑΓΗ – ΣΥΓΧΡΟΝΕΣ ΑΝΑΓΚΕΣ &amp; ΠΡΟΤΕΡΕΙΟΤΗΤΕΣ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195" name="7 - TextBox"/>
          <p:cNvSpPr txBox="1">
            <a:spLocks noChangeArrowheads="1"/>
          </p:cNvSpPr>
          <p:nvPr/>
        </p:nvSpPr>
        <p:spPr bwMode="auto">
          <a:xfrm>
            <a:off x="0" y="142875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l-GR" sz="1600" dirty="0"/>
              <a:t>Ενίσχυση της βασικής όσο και της εφαρμοσμένης έρευνας της φυτοπαθολογίας.</a:t>
            </a:r>
          </a:p>
          <a:p>
            <a:pPr algn="just"/>
            <a:endParaRPr lang="el-GR" sz="1600" dirty="0"/>
          </a:p>
          <a:p>
            <a:pPr algn="just">
              <a:buFontTx/>
              <a:buChar char="-"/>
            </a:pPr>
            <a:endParaRPr lang="el-GR" sz="1600" dirty="0"/>
          </a:p>
          <a:p>
            <a:pPr algn="just">
              <a:buFontTx/>
              <a:buChar char="-"/>
            </a:pPr>
            <a:r>
              <a:rPr lang="el-GR" sz="1600" dirty="0"/>
              <a:t>Επιδημιολογικές μελέτες παθογόνων και ανάπτυξη καινοτόμων διαγνωστικών εργαλείων</a:t>
            </a:r>
            <a:r>
              <a:rPr lang="el-GR" sz="1600" dirty="0" smtClean="0"/>
              <a:t>.</a:t>
            </a:r>
            <a:r>
              <a:rPr lang="en-US" sz="1600" dirty="0" smtClean="0"/>
              <a:t> </a:t>
            </a:r>
            <a:r>
              <a:rPr lang="el-GR" sz="1600" dirty="0" smtClean="0"/>
              <a:t>Μελέτες εξελικτικών πιέσεων σε πληθυσμούς παθογόνων. </a:t>
            </a:r>
            <a:endParaRPr lang="el-GR" sz="1600" dirty="0"/>
          </a:p>
          <a:p>
            <a:pPr algn="just">
              <a:buFontTx/>
              <a:buChar char="-"/>
            </a:pPr>
            <a:endParaRPr lang="el-GR" sz="1600" dirty="0"/>
          </a:p>
          <a:p>
            <a:pPr algn="just"/>
            <a:r>
              <a:rPr lang="el-GR" sz="1600" dirty="0"/>
              <a:t> </a:t>
            </a:r>
          </a:p>
          <a:p>
            <a:pPr algn="just"/>
            <a:r>
              <a:rPr lang="el-GR" sz="1600" dirty="0"/>
              <a:t>-Ανάπτυξη προγνωστικών και στατιστικών μοντέλων εμφάνισης των ασθενειών με βάση </a:t>
            </a:r>
            <a:r>
              <a:rPr lang="el-GR" sz="1600" dirty="0" smtClean="0"/>
              <a:t>την λεπτομερή </a:t>
            </a:r>
            <a:r>
              <a:rPr lang="el-GR" sz="1600" dirty="0"/>
              <a:t>συλλογή δεδομένων για τα παθογόνα και τους φυτικούς ξενιστές.</a:t>
            </a:r>
          </a:p>
          <a:p>
            <a:pPr algn="just"/>
            <a:endParaRPr lang="el-GR" sz="1600" dirty="0"/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-Εφαρμογή και αξιοποίηση καινοτόμων -</a:t>
            </a:r>
            <a:r>
              <a:rPr lang="el-GR" sz="1600" dirty="0" err="1"/>
              <a:t>ομικών</a:t>
            </a:r>
            <a:r>
              <a:rPr lang="el-GR" sz="1600" dirty="0"/>
              <a:t> τεχνολογιών για την κατανόηση των αλληλεπιδράσεων ξενιστών </a:t>
            </a:r>
            <a:r>
              <a:rPr lang="en-US" sz="1600" dirty="0" smtClean="0"/>
              <a:t>-</a:t>
            </a:r>
            <a:r>
              <a:rPr lang="el-GR" sz="1600" dirty="0" smtClean="0"/>
              <a:t> </a:t>
            </a:r>
            <a:r>
              <a:rPr lang="el-GR" sz="1600" dirty="0"/>
              <a:t>παθογόνων σε σχέση με τους μεταβαλλόμενους κλιματικούς παράγοντες.</a:t>
            </a:r>
          </a:p>
          <a:p>
            <a:pPr algn="just"/>
            <a:endParaRPr lang="el-GR" sz="1600" dirty="0"/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-Εφαρμογές </a:t>
            </a:r>
            <a:r>
              <a:rPr lang="el-GR" sz="1600" dirty="0" err="1"/>
              <a:t>γονιδιωματικών</a:t>
            </a:r>
            <a:r>
              <a:rPr lang="el-GR" sz="1600" dirty="0"/>
              <a:t> τεχνολογιών και γενετική βελτίωση των ποικιλιών για καλύτερη </a:t>
            </a:r>
            <a:r>
              <a:rPr lang="el-GR" sz="1600" dirty="0" smtClean="0"/>
              <a:t>αντοχή σε </a:t>
            </a:r>
            <a:r>
              <a:rPr lang="el-GR" sz="1600" dirty="0"/>
              <a:t>ασθένειες.</a:t>
            </a:r>
          </a:p>
          <a:p>
            <a:pPr algn="just"/>
            <a:endParaRPr lang="el-GR" sz="1600" dirty="0"/>
          </a:p>
          <a:p>
            <a:pPr algn="just"/>
            <a:endParaRPr lang="el-GR" sz="1600" dirty="0"/>
          </a:p>
          <a:p>
            <a:pPr algn="just"/>
            <a:r>
              <a:rPr lang="el-GR" sz="1600" dirty="0" smtClean="0"/>
              <a:t>-Ανάλυση </a:t>
            </a:r>
            <a:r>
              <a:rPr lang="el-GR" sz="1600" dirty="0"/>
              <a:t>του συνολικού </a:t>
            </a:r>
            <a:r>
              <a:rPr lang="el-GR" sz="1600" dirty="0" err="1"/>
              <a:t>μικροβιώματος</a:t>
            </a:r>
            <a:r>
              <a:rPr lang="el-GR" sz="1600" dirty="0"/>
              <a:t> και της αλληλεπίδρασής του με τα παθογόνα και τους φυτικούς ξενιστές. </a:t>
            </a:r>
          </a:p>
          <a:p>
            <a:pPr algn="just">
              <a:buFontTx/>
              <a:buChar char="-"/>
            </a:pPr>
            <a:endParaRPr lang="el-GR" sz="1600" dirty="0"/>
          </a:p>
          <a:p>
            <a:pPr algn="just"/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000372"/>
            <a:ext cx="8229600" cy="8286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4800" dirty="0" smtClean="0">
                <a:solidFill>
                  <a:srgbClr val="FF0000"/>
                </a:solidFill>
              </a:rPr>
              <a:t>ΣΑΣ ΕΥΧΑΡΙΣΤΩ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315</Words>
  <Application>Microsoft Office PowerPoint</Application>
  <PresentationFormat>Προβολή στην οθόνη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Dr Αντώνιος Ζαμπούνης </vt:lpstr>
      <vt:lpstr> ΠΡΟΒΛΕΨΕΙΣ  ΜΑΛΛΟΝ ΑΝΗΣΥΧΗΤΙΚΕΣ!! </vt:lpstr>
      <vt:lpstr>ΕΠΙΠΤΩΣΕΙΣ ΚΛΙΜΑΤΙΚΗΣ ΑΛΛΑΓΗΣ ΣΤΑ ΠΑΘΟΣΥΣΤΗΜΑΤΑ </vt:lpstr>
      <vt:lpstr>Διαφάνεια 4</vt:lpstr>
      <vt:lpstr>Διαφάνεια 5</vt:lpstr>
      <vt:lpstr>ΦΥΤΟΠΡΟΣΤΑΣΙΑ ΚΑΙ ΚΛΙΜΑΤΙΚΗ ΑΛΛΑΓΗ – ΣΥΓΧΡΟΝΕΣ ΑΝΑΓΚΕΣ &amp; ΠΡΟΤΕΡΕΙΟΤΗΤΕΣ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Αντώνιος Ζαμπούνης</dc:title>
  <dc:creator>user</dc:creator>
  <cp:lastModifiedBy>user</cp:lastModifiedBy>
  <cp:revision>15</cp:revision>
  <dcterms:created xsi:type="dcterms:W3CDTF">2019-05-15T09:20:06Z</dcterms:created>
  <dcterms:modified xsi:type="dcterms:W3CDTF">2019-05-15T10:35:53Z</dcterms:modified>
</cp:coreProperties>
</file>